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8002d59a9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002d59a9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6e6c60bf3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6e6c60bf3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73485d01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73485d01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00ec6695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00ec6695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6e6c60bf3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6e6c60bf3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73485d01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73485d01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73485d01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73485d01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00ec6695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00ec6695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00ec6695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00ec6695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00ec66955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00ec66955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48da53979_16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48da53979_16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00ec669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00ec669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6e6c60bf3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e6c60bf3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6e6c60bf3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6e6c60bf3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48da53979_16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48da53979_16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48da53979_16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48da53979_16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48da53979_16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48da53979_16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48da53979_16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48da53979_16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48da53979_16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48da53979_16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6e6c60bf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6e6c60bf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48da53979_16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48da53979_16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4ed5b1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ed5b1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00ec6695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00ec6695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6e6c60bf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6e6c60bf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00ec669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00ec669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0ec6695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0ec6695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6e6c60bf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6e6c60b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00ec6695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00ec6695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00ec6695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00ec6695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6e6c60bf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6e6c60bf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3.jpg"/><Relationship Id="rId5"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Recurrent Neural Networks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RNNs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Math for Better Understanding</a:t>
            </a:r>
            <a:endParaRPr/>
          </a:p>
        </p:txBody>
      </p:sp>
      <p:sp>
        <p:nvSpPr>
          <p:cNvPr id="125" name="Google Shape;125;p22"/>
          <p:cNvSpPr txBox="1"/>
          <p:nvPr>
            <p:ph idx="1" type="body"/>
          </p:nvPr>
        </p:nvSpPr>
        <p:spPr>
          <a:xfrm>
            <a:off x="311700" y="2066325"/>
            <a:ext cx="8520600" cy="250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y</a:t>
            </a:r>
            <a:r>
              <a:rPr baseline="-25000" lang="en"/>
              <a:t>(t-1)</a:t>
            </a:r>
            <a:r>
              <a:rPr lang="en"/>
              <a:t> is the output from the previous time step</a:t>
            </a:r>
            <a:endParaRPr/>
          </a:p>
          <a:p>
            <a:pPr indent="-342900" lvl="0" marL="457200" rtl="0" algn="l">
              <a:spcBef>
                <a:spcPts val="0"/>
              </a:spcBef>
              <a:spcAft>
                <a:spcPts val="0"/>
              </a:spcAft>
              <a:buSzPts val="1800"/>
              <a:buChar char="●"/>
            </a:pPr>
            <a:r>
              <a:rPr lang="en"/>
              <a:t>W</a:t>
            </a:r>
            <a:r>
              <a:rPr baseline="-25000" lang="en"/>
              <a:t>y</a:t>
            </a:r>
            <a:r>
              <a:rPr lang="en"/>
              <a:t> is the weights associated with the previous output</a:t>
            </a:r>
            <a:endParaRPr/>
          </a:p>
          <a:p>
            <a:pPr indent="-342900" lvl="0" marL="457200" rtl="0" algn="l">
              <a:spcBef>
                <a:spcPts val="0"/>
              </a:spcBef>
              <a:spcAft>
                <a:spcPts val="0"/>
              </a:spcAft>
              <a:buSzPts val="1800"/>
              <a:buChar char="●"/>
            </a:pPr>
            <a:r>
              <a:rPr lang="en"/>
              <a:t>x</a:t>
            </a:r>
            <a:r>
              <a:rPr baseline="-25000" lang="en"/>
              <a:t>t</a:t>
            </a:r>
            <a:r>
              <a:rPr lang="en"/>
              <a:t> is the input vector for the current time step</a:t>
            </a:r>
            <a:endParaRPr/>
          </a:p>
          <a:p>
            <a:pPr indent="-342900" lvl="0" marL="457200" rtl="0" algn="l">
              <a:spcBef>
                <a:spcPts val="0"/>
              </a:spcBef>
              <a:spcAft>
                <a:spcPts val="0"/>
              </a:spcAft>
              <a:buSzPts val="1800"/>
              <a:buChar char="●"/>
            </a:pPr>
            <a:r>
              <a:rPr lang="en"/>
              <a:t>Wx is the weights associated with the current input</a:t>
            </a:r>
            <a:endParaRPr/>
          </a:p>
          <a:p>
            <a:pPr indent="-342900" lvl="0" marL="457200" rtl="0" algn="l">
              <a:spcBef>
                <a:spcPts val="0"/>
              </a:spcBef>
              <a:spcAft>
                <a:spcPts val="0"/>
              </a:spcAft>
              <a:buSzPts val="1800"/>
              <a:buChar char="●"/>
            </a:pPr>
            <a:r>
              <a:rPr lang="en"/>
              <a:t>b is the bias term</a:t>
            </a:r>
            <a:endParaRPr/>
          </a:p>
          <a:p>
            <a:pPr indent="-342900" lvl="0" marL="457200" rtl="0" algn="l">
              <a:spcBef>
                <a:spcPts val="0"/>
              </a:spcBef>
              <a:spcAft>
                <a:spcPts val="0"/>
              </a:spcAft>
              <a:buSzPts val="1800"/>
              <a:buChar char="●"/>
            </a:pPr>
            <a:r>
              <a:rPr lang="en"/>
              <a:t>Φ is the activation function for the combined input</a:t>
            </a:r>
            <a:endParaRPr/>
          </a:p>
          <a:p>
            <a:pPr indent="-342900" lvl="0" marL="457200" rtl="0" algn="l">
              <a:spcBef>
                <a:spcPts val="0"/>
              </a:spcBef>
              <a:spcAft>
                <a:spcPts val="0"/>
              </a:spcAft>
              <a:buSzPts val="1800"/>
              <a:buChar char="●"/>
            </a:pPr>
            <a:r>
              <a:rPr lang="en"/>
              <a:t>y</a:t>
            </a:r>
            <a:r>
              <a:rPr baseline="-25000" lang="en"/>
              <a:t>t</a:t>
            </a:r>
            <a:r>
              <a:rPr lang="en"/>
              <a:t> is the output for the current time step</a:t>
            </a:r>
            <a:endParaRPr/>
          </a:p>
        </p:txBody>
      </p:sp>
      <p:pic>
        <p:nvPicPr>
          <p:cNvPr id="126" name="Google Shape;126;p22"/>
          <p:cNvPicPr preferRelativeResize="0"/>
          <p:nvPr/>
        </p:nvPicPr>
        <p:blipFill>
          <a:blip r:embed="rId3">
            <a:alphaModFix/>
          </a:blip>
          <a:stretch>
            <a:fillRect/>
          </a:stretch>
        </p:blipFill>
        <p:spPr>
          <a:xfrm>
            <a:off x="311700" y="1152475"/>
            <a:ext cx="8520601" cy="91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Training an RNN</a:t>
            </a:r>
            <a:endParaRPr/>
          </a:p>
        </p:txBody>
      </p:sp>
      <p:sp>
        <p:nvSpPr>
          <p:cNvPr id="132" name="Google Shape;132;p2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Get ready for some time-travel!!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Loss Function for RNN</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Since we can have an output corresponding to each time step, the loss function also has to incorporate this.</a:t>
            </a:r>
            <a:endParaRPr/>
          </a:p>
          <a:p>
            <a:pPr indent="-342900" lvl="0" marL="457200" rtl="0" algn="l">
              <a:spcBef>
                <a:spcPts val="0"/>
              </a:spcBef>
              <a:spcAft>
                <a:spcPts val="0"/>
              </a:spcAft>
              <a:buSzPts val="1800"/>
              <a:buChar char="●"/>
            </a:pPr>
            <a:r>
              <a:rPr lang="en"/>
              <a:t>The Unrolled RNN helps us understand this better.</a:t>
            </a:r>
            <a:endParaRPr/>
          </a:p>
          <a:p>
            <a:pPr indent="0" lvl="0" marL="457200" rtl="0" algn="l">
              <a:spcBef>
                <a:spcPts val="1600"/>
              </a:spcBef>
              <a:spcAft>
                <a:spcPts val="0"/>
              </a:spcAft>
              <a:buNone/>
            </a:pPr>
            <a:r>
              <a:rPr lang="en"/>
              <a:t>							</a:t>
            </a:r>
            <a:endParaRPr sz="1200"/>
          </a:p>
          <a:p>
            <a:pPr indent="0" lvl="0" marL="457200" rtl="0" algn="l">
              <a:lnSpc>
                <a:spcPct val="100000"/>
              </a:lnSpc>
              <a:spcBef>
                <a:spcPts val="1600"/>
              </a:spcBef>
              <a:spcAft>
                <a:spcPts val="0"/>
              </a:spcAft>
              <a:buNone/>
            </a:pPr>
            <a:r>
              <a:rPr lang="en" sz="1200"/>
              <a:t>								</a:t>
            </a:r>
            <a:endParaRPr sz="1200"/>
          </a:p>
        </p:txBody>
      </p:sp>
      <p:pic>
        <p:nvPicPr>
          <p:cNvPr id="139" name="Google Shape;139;p24"/>
          <p:cNvPicPr preferRelativeResize="0"/>
          <p:nvPr/>
        </p:nvPicPr>
        <p:blipFill>
          <a:blip r:embed="rId3">
            <a:alphaModFix/>
          </a:blip>
          <a:stretch>
            <a:fillRect/>
          </a:stretch>
        </p:blipFill>
        <p:spPr>
          <a:xfrm>
            <a:off x="1199888" y="2429050"/>
            <a:ext cx="6744226" cy="26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 through time in an RNN</a:t>
            </a:r>
            <a:endParaRPr/>
          </a:p>
        </p:txBody>
      </p:sp>
      <p:sp>
        <p:nvSpPr>
          <p:cNvPr id="145" name="Google Shape;145;p25"/>
          <p:cNvSpPr txBox="1"/>
          <p:nvPr>
            <p:ph idx="1" type="body"/>
          </p:nvPr>
        </p:nvSpPr>
        <p:spPr>
          <a:xfrm>
            <a:off x="311700" y="1435750"/>
            <a:ext cx="4167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BPTT stands for backpropagation through time</a:t>
            </a:r>
            <a:endParaRPr/>
          </a:p>
          <a:p>
            <a:pPr indent="-342900" lvl="0" marL="457200" rtl="0" algn="l">
              <a:lnSpc>
                <a:spcPct val="100000"/>
              </a:lnSpc>
              <a:spcBef>
                <a:spcPts val="0"/>
              </a:spcBef>
              <a:spcAft>
                <a:spcPts val="0"/>
              </a:spcAft>
              <a:buSzPts val="1800"/>
              <a:buChar char="●"/>
            </a:pPr>
            <a:r>
              <a:rPr lang="en"/>
              <a:t>ŷ denotes the predicted output, while y denotes ground truth</a:t>
            </a:r>
            <a:endParaRPr/>
          </a:p>
          <a:p>
            <a:pPr indent="-342900" lvl="0" marL="457200" rtl="0" algn="l">
              <a:lnSpc>
                <a:spcPct val="100000"/>
              </a:lnSpc>
              <a:spcBef>
                <a:spcPts val="0"/>
              </a:spcBef>
              <a:spcAft>
                <a:spcPts val="0"/>
              </a:spcAft>
              <a:buSzPts val="1800"/>
              <a:buChar char="●"/>
            </a:pPr>
            <a:r>
              <a:rPr lang="en"/>
              <a:t>Subscript indicates time</a:t>
            </a:r>
            <a:endParaRPr/>
          </a:p>
          <a:p>
            <a:pPr indent="-342900" lvl="0" marL="457200" rtl="0" algn="l">
              <a:lnSpc>
                <a:spcPct val="100000"/>
              </a:lnSpc>
              <a:spcBef>
                <a:spcPts val="0"/>
              </a:spcBef>
              <a:spcAft>
                <a:spcPts val="0"/>
              </a:spcAft>
              <a:buSzPts val="1800"/>
              <a:buChar char="●"/>
            </a:pPr>
            <a:r>
              <a:rPr lang="en"/>
              <a:t>L here is the cost function</a:t>
            </a:r>
            <a:endParaRPr/>
          </a:p>
          <a:p>
            <a:pPr indent="-342900" lvl="0" marL="457200" rtl="0" algn="l">
              <a:spcBef>
                <a:spcPts val="0"/>
              </a:spcBef>
              <a:spcAft>
                <a:spcPts val="0"/>
              </a:spcAft>
              <a:buSzPts val="1800"/>
              <a:buChar char="●"/>
            </a:pPr>
            <a:r>
              <a:rPr lang="en"/>
              <a:t>u, v and w are the weight matrices</a:t>
            </a:r>
            <a:endParaRPr/>
          </a:p>
          <a:p>
            <a:pPr indent="-342900" lvl="0" marL="457200" rtl="0" algn="l">
              <a:spcBef>
                <a:spcPts val="0"/>
              </a:spcBef>
              <a:spcAft>
                <a:spcPts val="0"/>
              </a:spcAft>
              <a:buSzPts val="1800"/>
              <a:buChar char="●"/>
            </a:pPr>
            <a:r>
              <a:rPr lang="en"/>
              <a:t>Math is similar to regular backprop</a:t>
            </a:r>
            <a:endParaRPr/>
          </a:p>
          <a:p>
            <a:pPr indent="0" lvl="0" marL="457200" rtl="0" algn="l">
              <a:spcBef>
                <a:spcPts val="1600"/>
              </a:spcBef>
              <a:spcAft>
                <a:spcPts val="0"/>
              </a:spcAft>
              <a:buNone/>
            </a:pPr>
            <a:r>
              <a:rPr lang="en"/>
              <a:t>Let’s look a bit of it... </a:t>
            </a:r>
            <a:endParaRPr/>
          </a:p>
          <a:p>
            <a:pPr indent="0" lvl="0" marL="457200" rtl="0" algn="l">
              <a:spcBef>
                <a:spcPts val="1600"/>
              </a:spcBef>
              <a:spcAft>
                <a:spcPts val="1600"/>
              </a:spcAft>
              <a:buNone/>
            </a:pPr>
            <a:r>
              <a:t/>
            </a:r>
            <a:endParaRPr/>
          </a:p>
        </p:txBody>
      </p:sp>
      <p:pic>
        <p:nvPicPr>
          <p:cNvPr id="146" name="Google Shape;146;p25"/>
          <p:cNvPicPr preferRelativeResize="0"/>
          <p:nvPr/>
        </p:nvPicPr>
        <p:blipFill>
          <a:blip r:embed="rId3">
            <a:alphaModFix/>
          </a:blip>
          <a:stretch>
            <a:fillRect/>
          </a:stretch>
        </p:blipFill>
        <p:spPr>
          <a:xfrm>
            <a:off x="4572000" y="1621850"/>
            <a:ext cx="4342874" cy="189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6"/>
          <p:cNvPicPr preferRelativeResize="0"/>
          <p:nvPr/>
        </p:nvPicPr>
        <p:blipFill rotWithShape="1">
          <a:blip r:embed="rId3">
            <a:alphaModFix/>
          </a:blip>
          <a:srcRect b="0" l="6348" r="21008" t="0"/>
          <a:stretch/>
        </p:blipFill>
        <p:spPr>
          <a:xfrm rot="-5400000">
            <a:off x="1029412" y="-949888"/>
            <a:ext cx="2380251" cy="4368724"/>
          </a:xfrm>
          <a:prstGeom prst="rect">
            <a:avLst/>
          </a:prstGeom>
          <a:noFill/>
          <a:ln>
            <a:noFill/>
          </a:ln>
        </p:spPr>
      </p:pic>
      <p:pic>
        <p:nvPicPr>
          <p:cNvPr id="154" name="Google Shape;154;p26"/>
          <p:cNvPicPr preferRelativeResize="0"/>
          <p:nvPr/>
        </p:nvPicPr>
        <p:blipFill rotWithShape="1">
          <a:blip r:embed="rId4">
            <a:alphaModFix/>
          </a:blip>
          <a:srcRect b="1898" l="6120" r="0" t="19964"/>
          <a:stretch/>
        </p:blipFill>
        <p:spPr>
          <a:xfrm>
            <a:off x="35175" y="2424600"/>
            <a:ext cx="4368724" cy="2718900"/>
          </a:xfrm>
          <a:prstGeom prst="rect">
            <a:avLst/>
          </a:prstGeom>
          <a:noFill/>
          <a:ln>
            <a:noFill/>
          </a:ln>
        </p:spPr>
      </p:pic>
      <p:pic>
        <p:nvPicPr>
          <p:cNvPr id="155" name="Google Shape;155;p26"/>
          <p:cNvPicPr preferRelativeResize="0"/>
          <p:nvPr/>
        </p:nvPicPr>
        <p:blipFill rotWithShape="1">
          <a:blip r:embed="rId5">
            <a:alphaModFix/>
          </a:blip>
          <a:srcRect b="0" l="4294" r="11010" t="3446"/>
          <a:stretch/>
        </p:blipFill>
        <p:spPr>
          <a:xfrm>
            <a:off x="4403900" y="0"/>
            <a:ext cx="4740103" cy="51434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 bit more...</a:t>
            </a:r>
            <a:endParaRPr/>
          </a:p>
        </p:txBody>
      </p:sp>
      <p:sp>
        <p:nvSpPr>
          <p:cNvPr id="161" name="Google Shape;161;p27"/>
          <p:cNvSpPr txBox="1"/>
          <p:nvPr>
            <p:ph idx="1" type="body"/>
          </p:nvPr>
        </p:nvSpPr>
        <p:spPr>
          <a:xfrm>
            <a:off x="378250" y="1662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 as we observe, for calculating</a:t>
            </a:r>
            <a:endParaRPr/>
          </a:p>
          <a:p>
            <a:pPr indent="0" lvl="0" marL="0" rtl="0" algn="l">
              <a:spcBef>
                <a:spcPts val="1600"/>
              </a:spcBef>
              <a:spcAft>
                <a:spcPts val="0"/>
              </a:spcAft>
              <a:buNone/>
            </a:pPr>
            <a:r>
              <a:rPr lang="en"/>
              <a:t>											dL3/ dW and dL3/dU, we need to </a:t>
            </a:r>
            <a:endParaRPr/>
          </a:p>
          <a:p>
            <a:pPr indent="0" lvl="0" marL="0" rtl="0" algn="l">
              <a:spcBef>
                <a:spcPts val="1600"/>
              </a:spcBef>
              <a:spcAft>
                <a:spcPts val="1600"/>
              </a:spcAft>
              <a:buNone/>
            </a:pPr>
            <a:r>
              <a:rPr lang="en"/>
              <a:t>											</a:t>
            </a:r>
            <a:r>
              <a:rPr lang="en"/>
              <a:t>b</a:t>
            </a:r>
            <a:r>
              <a:rPr lang="en"/>
              <a:t>ackpropagate through time...</a:t>
            </a:r>
            <a:endParaRPr/>
          </a:p>
        </p:txBody>
      </p:sp>
      <p:pic>
        <p:nvPicPr>
          <p:cNvPr id="162" name="Google Shape;162;p27"/>
          <p:cNvPicPr preferRelativeResize="0"/>
          <p:nvPr/>
        </p:nvPicPr>
        <p:blipFill rotWithShape="1">
          <a:blip r:embed="rId3">
            <a:alphaModFix/>
          </a:blip>
          <a:srcRect b="40863" l="5113" r="3570" t="0"/>
          <a:stretch/>
        </p:blipFill>
        <p:spPr>
          <a:xfrm>
            <a:off x="311700" y="1218163"/>
            <a:ext cx="4572000" cy="30240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8"/>
          <p:cNvSpPr txBox="1"/>
          <p:nvPr>
            <p:ph idx="1" type="body"/>
          </p:nvPr>
        </p:nvSpPr>
        <p:spPr>
          <a:xfrm>
            <a:off x="283275" y="89450"/>
            <a:ext cx="8632200" cy="487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discussed earlier, the process of backpropagation aims to update the parameters of the neural network to minimise the total cost using the partial derivatives of the cost function with respect to its parameters.</a:t>
            </a:r>
            <a:endParaRPr/>
          </a:p>
          <a:p>
            <a:pPr indent="-342900" lvl="0" marL="457200" rtl="0" algn="l">
              <a:spcBef>
                <a:spcPts val="0"/>
              </a:spcBef>
              <a:spcAft>
                <a:spcPts val="0"/>
              </a:spcAft>
              <a:buSzPts val="1800"/>
              <a:buChar char="●"/>
            </a:pPr>
            <a:r>
              <a:rPr lang="en"/>
              <a:t>As in the case of a simple neural networks, we will try </a:t>
            </a:r>
            <a:r>
              <a:rPr lang="en"/>
              <a:t>use chain rule </a:t>
            </a:r>
            <a:r>
              <a:rPr lang="en"/>
              <a:t>to represent the partial derivative in terms of  partial derivatives of other parameters across the neural network by traversing backwards</a:t>
            </a:r>
            <a:r>
              <a:rPr lang="en"/>
              <a:t>, </a:t>
            </a:r>
            <a:r>
              <a:rPr lang="en"/>
              <a:t>starting from the output layer.</a:t>
            </a:r>
            <a:endParaRPr/>
          </a:p>
          <a:p>
            <a:pPr indent="-342900" lvl="0" marL="457200" rtl="0" algn="l">
              <a:spcBef>
                <a:spcPts val="0"/>
              </a:spcBef>
              <a:spcAft>
                <a:spcPts val="0"/>
              </a:spcAft>
              <a:buSzPts val="1800"/>
              <a:buChar char="●"/>
            </a:pPr>
            <a:r>
              <a:rPr lang="en"/>
              <a:t>The key difference between feedforward neural network and RNN is that, in RNNs we sum up the gradients for W at each time step. In a traditional NN we don’t share parameters across layers, so we don’t need to sum anything. </a:t>
            </a:r>
            <a:endParaRPr/>
          </a:p>
          <a:p>
            <a:pPr indent="0" lvl="0" marL="0" rtl="0" algn="l">
              <a:spcBef>
                <a:spcPts val="1600"/>
              </a:spcBef>
              <a:spcAft>
                <a:spcPts val="1600"/>
              </a:spcAft>
              <a:buNone/>
            </a:pPr>
            <a:r>
              <a:t/>
            </a:r>
            <a:endParaRPr/>
          </a:p>
        </p:txBody>
      </p:sp>
      <p:pic>
        <p:nvPicPr>
          <p:cNvPr id="168" name="Google Shape;168;p28"/>
          <p:cNvPicPr preferRelativeResize="0"/>
          <p:nvPr/>
        </p:nvPicPr>
        <p:blipFill rotWithShape="1">
          <a:blip r:embed="rId3">
            <a:alphaModFix/>
          </a:blip>
          <a:srcRect b="16217" l="31628" r="39185" t="76694"/>
          <a:stretch/>
        </p:blipFill>
        <p:spPr>
          <a:xfrm>
            <a:off x="1386475" y="3279900"/>
            <a:ext cx="6220152" cy="849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faced by RNNs</a:t>
            </a:r>
            <a:endParaRPr/>
          </a:p>
        </p:txBody>
      </p:sp>
      <p:sp>
        <p:nvSpPr>
          <p:cNvPr id="174" name="Google Shape;174;p29"/>
          <p:cNvSpPr txBox="1"/>
          <p:nvPr>
            <p:ph idx="1" type="body"/>
          </p:nvPr>
        </p:nvSpPr>
        <p:spPr>
          <a:xfrm>
            <a:off x="311700" y="1114650"/>
            <a:ext cx="8520600" cy="3454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700">
                <a:solidFill>
                  <a:schemeClr val="dk1"/>
                </a:solidFill>
              </a:rPr>
              <a:t>Vanishing Gradient (or Short Term Memory)</a:t>
            </a:r>
            <a:endParaRPr sz="1700">
              <a:solidFill>
                <a:schemeClr val="dk1"/>
              </a:solidFill>
            </a:endParaRPr>
          </a:p>
          <a:p>
            <a:pPr indent="-323850" lvl="0" marL="457200" rtl="0" algn="l">
              <a:spcBef>
                <a:spcPts val="1600"/>
              </a:spcBef>
              <a:spcAft>
                <a:spcPts val="0"/>
              </a:spcAft>
              <a:buSzPts val="1500"/>
              <a:buChar char="●"/>
            </a:pPr>
            <a:r>
              <a:rPr lang="en" sz="1500">
                <a:highlight>
                  <a:schemeClr val="lt1"/>
                </a:highlight>
              </a:rPr>
              <a:t>As the RNN processes more steps, it has troubles retaining information from previous steps. The information from the word “what” and “time” is almost non-existent at the final time step. </a:t>
            </a:r>
            <a:endParaRPr sz="1500">
              <a:highlight>
                <a:schemeClr val="lt1"/>
              </a:highlight>
            </a:endParaRPr>
          </a:p>
          <a:p>
            <a:pPr indent="-330200" lvl="0" marL="457200" rtl="0" algn="l">
              <a:spcBef>
                <a:spcPts val="0"/>
              </a:spcBef>
              <a:spcAft>
                <a:spcPts val="0"/>
              </a:spcAft>
              <a:buSzPts val="1600"/>
              <a:buChar char="●"/>
            </a:pPr>
            <a:r>
              <a:rPr lang="en" sz="1500">
                <a:highlight>
                  <a:schemeClr val="lt1"/>
                </a:highlight>
              </a:rPr>
              <a:t>Because of vanishing gradients, the RNN doesn’t learn the long-range dependencies across time steps. That means that there is a possibility that the word “what” and “time” are not considered when trying to predict the user’s intention.</a:t>
            </a:r>
            <a:endParaRPr sz="1600">
              <a:highlight>
                <a:schemeClr val="lt1"/>
              </a:highlight>
            </a:endParaRPr>
          </a:p>
          <a:p>
            <a:pPr indent="0" lvl="0" marL="0" rtl="0" algn="l">
              <a:spcBef>
                <a:spcPts val="1600"/>
              </a:spcBef>
              <a:spcAft>
                <a:spcPts val="0"/>
              </a:spcAft>
              <a:buNone/>
            </a:pPr>
            <a:r>
              <a:rPr lang="en" sz="1350">
                <a:solidFill>
                  <a:srgbClr val="080808"/>
                </a:solidFill>
                <a:highlight>
                  <a:srgbClr val="FFFFFF"/>
                </a:highlight>
                <a:latin typeface="Roboto"/>
                <a:ea typeface="Roboto"/>
                <a:cs typeface="Roboto"/>
                <a:sym typeface="Roboto"/>
              </a:rPr>
              <a:t>  </a:t>
            </a:r>
            <a:endParaRPr sz="1350">
              <a:solidFill>
                <a:srgbClr val="080808"/>
              </a:solidFill>
              <a:highlight>
                <a:srgbClr val="FFFFFF"/>
              </a:highlight>
              <a:latin typeface="Roboto"/>
              <a:ea typeface="Roboto"/>
              <a:cs typeface="Roboto"/>
              <a:sym typeface="Roboto"/>
            </a:endParaRPr>
          </a:p>
          <a:p>
            <a:pPr indent="0" lvl="0" marL="0" rtl="0" algn="l">
              <a:spcBef>
                <a:spcPts val="1500"/>
              </a:spcBef>
              <a:spcAft>
                <a:spcPts val="1600"/>
              </a:spcAft>
              <a:buNone/>
            </a:pPr>
            <a:r>
              <a:t/>
            </a:r>
            <a:endParaRPr/>
          </a:p>
        </p:txBody>
      </p:sp>
      <p:pic>
        <p:nvPicPr>
          <p:cNvPr id="175" name="Google Shape;175;p29"/>
          <p:cNvPicPr preferRelativeResize="0"/>
          <p:nvPr/>
        </p:nvPicPr>
        <p:blipFill>
          <a:blip r:embed="rId3">
            <a:alphaModFix/>
          </a:blip>
          <a:stretch>
            <a:fillRect/>
          </a:stretch>
        </p:blipFill>
        <p:spPr>
          <a:xfrm>
            <a:off x="2271325" y="3164675"/>
            <a:ext cx="3664500" cy="1978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33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faced by RNNs</a:t>
            </a:r>
            <a:endParaRPr/>
          </a:p>
          <a:p>
            <a:pPr indent="0" lvl="0" marL="0" rtl="0" algn="l">
              <a:spcBef>
                <a:spcPts val="0"/>
              </a:spcBef>
              <a:spcAft>
                <a:spcPts val="0"/>
              </a:spcAft>
              <a:buNone/>
            </a:pPr>
            <a:r>
              <a:t/>
            </a:r>
            <a:endParaRPr/>
          </a:p>
        </p:txBody>
      </p:sp>
      <p:sp>
        <p:nvSpPr>
          <p:cNvPr id="181" name="Google Shape;181;p30"/>
          <p:cNvSpPr txBox="1"/>
          <p:nvPr>
            <p:ph idx="1" type="body"/>
          </p:nvPr>
        </p:nvSpPr>
        <p:spPr>
          <a:xfrm>
            <a:off x="311700" y="1017725"/>
            <a:ext cx="8520600" cy="3951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highlight>
                  <a:schemeClr val="lt1"/>
                </a:highlight>
              </a:rPr>
              <a:t>The gradients  shrink when they are multiplied with the activation function derivatives (derivative of layers output wrt. to its input). For example the magnitude of tanh derivative used in RNNs is well below 1.0 in the whole range of the function and makes the gradients vanish quite fast.</a:t>
            </a:r>
            <a:endParaRPr sz="1500">
              <a:highlight>
                <a:schemeClr val="lt1"/>
              </a:highlight>
            </a:endParaRPr>
          </a:p>
          <a:p>
            <a:pPr indent="-317500" lvl="0" marL="457200" rtl="0" algn="l">
              <a:spcBef>
                <a:spcPts val="0"/>
              </a:spcBef>
              <a:spcAft>
                <a:spcPts val="0"/>
              </a:spcAft>
              <a:buSzPts val="1400"/>
              <a:buChar char="●"/>
            </a:pPr>
            <a:r>
              <a:rPr lang="en" sz="1500">
                <a:highlight>
                  <a:schemeClr val="lt1"/>
                </a:highlight>
              </a:rPr>
              <a:t>The earlier layers fail to do any learning as the internal weights are barely being adjusted due to extremely small gradients.</a:t>
            </a:r>
            <a:r>
              <a:rPr lang="en" sz="1500">
                <a:highlight>
                  <a:schemeClr val="lt1"/>
                </a:highlight>
              </a:rPr>
              <a:t> And t</a:t>
            </a:r>
            <a:r>
              <a:rPr lang="en" sz="1500">
                <a:highlight>
                  <a:schemeClr val="lt1"/>
                </a:highlight>
              </a:rPr>
              <a:t>hat’s the vanishing gradient problem.</a:t>
            </a:r>
            <a:endParaRPr sz="1400">
              <a:highlight>
                <a:schemeClr val="lt1"/>
              </a:highlight>
            </a:endParaRPr>
          </a:p>
          <a:p>
            <a:pPr indent="0" lvl="0" marL="457200" rtl="0" algn="l">
              <a:spcBef>
                <a:spcPts val="1600"/>
              </a:spcBef>
              <a:spcAft>
                <a:spcPts val="0"/>
              </a:spcAft>
              <a:buNone/>
            </a:pPr>
            <a:r>
              <a:rPr lang="en" sz="1700">
                <a:solidFill>
                  <a:schemeClr val="dk1"/>
                </a:solidFill>
              </a:rPr>
              <a:t>Exploding </a:t>
            </a:r>
            <a:r>
              <a:rPr lang="en" sz="1700">
                <a:solidFill>
                  <a:schemeClr val="dk1"/>
                </a:solidFill>
              </a:rPr>
              <a:t>Gradients</a:t>
            </a:r>
            <a:endParaRPr sz="1700">
              <a:solidFill>
                <a:schemeClr val="dk1"/>
              </a:solidFill>
            </a:endParaRPr>
          </a:p>
          <a:p>
            <a:pPr indent="-323850" lvl="0" marL="457200" rtl="0" algn="l">
              <a:spcBef>
                <a:spcPts val="1600"/>
              </a:spcBef>
              <a:spcAft>
                <a:spcPts val="0"/>
              </a:spcAft>
              <a:buSzPts val="1500"/>
              <a:buChar char="●"/>
            </a:pPr>
            <a:r>
              <a:rPr lang="en" sz="1500">
                <a:highlight>
                  <a:schemeClr val="lt1"/>
                </a:highlight>
              </a:rPr>
              <a:t>When the gradients are being back propagated in time all the way to the initial layer, the gradients coming from the deeper layers have to go through continuous matrix multiplications and as they approach the earlier layers, if they have large values (&gt;1) they get larger and eventually blow up and crash the model.</a:t>
            </a:r>
            <a:endParaRPr sz="1500">
              <a:highlight>
                <a:schemeClr val="lt1"/>
              </a:highlight>
            </a:endParaRPr>
          </a:p>
          <a:p>
            <a:pPr indent="-336550" lvl="0" marL="457200" rtl="0" algn="l">
              <a:spcBef>
                <a:spcPts val="0"/>
              </a:spcBef>
              <a:spcAft>
                <a:spcPts val="0"/>
              </a:spcAft>
              <a:buSzPts val="1700"/>
              <a:buChar char="●"/>
            </a:pPr>
            <a:r>
              <a:rPr lang="en" sz="1500"/>
              <a:t>LSTMs can be used to avoid the problems of vanishing and exploding gradients. </a:t>
            </a:r>
            <a:r>
              <a:rPr lang="en" sz="1700"/>
              <a:t>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1"/>
          <p:cNvPicPr preferRelativeResize="0"/>
          <p:nvPr/>
        </p:nvPicPr>
        <p:blipFill rotWithShape="1">
          <a:blip r:embed="rId3">
            <a:alphaModFix/>
          </a:blip>
          <a:srcRect b="42052" l="3053" r="9204" t="35369"/>
          <a:stretch/>
        </p:blipFill>
        <p:spPr>
          <a:xfrm>
            <a:off x="1140038" y="1825175"/>
            <a:ext cx="6017600" cy="1161300"/>
          </a:xfrm>
          <a:prstGeom prst="rect">
            <a:avLst/>
          </a:prstGeom>
          <a:noFill/>
          <a:ln>
            <a:noFill/>
          </a:ln>
        </p:spPr>
      </p:pic>
      <p:pic>
        <p:nvPicPr>
          <p:cNvPr id="187" name="Google Shape;187;p31"/>
          <p:cNvPicPr preferRelativeResize="0"/>
          <p:nvPr/>
        </p:nvPicPr>
        <p:blipFill rotWithShape="1">
          <a:blip r:embed="rId4">
            <a:alphaModFix/>
          </a:blip>
          <a:srcRect b="40518" l="13238" r="10015" t="44991"/>
          <a:stretch/>
        </p:blipFill>
        <p:spPr>
          <a:xfrm>
            <a:off x="1370075" y="3446325"/>
            <a:ext cx="5263130" cy="745297"/>
          </a:xfrm>
          <a:prstGeom prst="rect">
            <a:avLst/>
          </a:prstGeom>
          <a:noFill/>
          <a:ln>
            <a:noFill/>
          </a:ln>
        </p:spPr>
      </p:pic>
      <p:sp>
        <p:nvSpPr>
          <p:cNvPr id="188" name="Google Shape;188;p31"/>
          <p:cNvSpPr txBox="1"/>
          <p:nvPr>
            <p:ph idx="1" type="body"/>
          </p:nvPr>
        </p:nvSpPr>
        <p:spPr>
          <a:xfrm>
            <a:off x="173625" y="296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So as you can see both the derivative terms are a chained multiplication. Now as the number of time steps increases, this gradient could become zero if the multiplicative term is less than 1 - Vanishing gradient, or could blow to infinity if it is more than one - Exploding Gradient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Data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Sequential Data : in which the order/sequence matters</a:t>
            </a:r>
            <a:endParaRPr sz="1700"/>
          </a:p>
          <a:p>
            <a:pPr indent="-336550" lvl="0" marL="457200" rtl="0" algn="l">
              <a:spcBef>
                <a:spcPts val="0"/>
              </a:spcBef>
              <a:spcAft>
                <a:spcPts val="0"/>
              </a:spcAft>
              <a:buSzPts val="1700"/>
              <a:buChar char="●"/>
            </a:pPr>
            <a:r>
              <a:rPr lang="en" sz="1700"/>
              <a:t>A commonly seen example of sequential data is time series</a:t>
            </a:r>
            <a:endParaRPr sz="1700"/>
          </a:p>
          <a:p>
            <a:pPr indent="-336550" lvl="0" marL="457200" rtl="0" algn="l">
              <a:spcBef>
                <a:spcPts val="0"/>
              </a:spcBef>
              <a:spcAft>
                <a:spcPts val="0"/>
              </a:spcAft>
              <a:buSzPts val="1700"/>
              <a:buChar char="●"/>
            </a:pPr>
            <a:r>
              <a:rPr lang="en" sz="1700"/>
              <a:t>Time Series: A sequence of data sampled equally spaced over time</a:t>
            </a:r>
            <a:endParaRPr sz="1700"/>
          </a:p>
          <a:p>
            <a:pPr indent="-336550" lvl="0" marL="457200" rtl="0" algn="l">
              <a:spcBef>
                <a:spcPts val="0"/>
              </a:spcBef>
              <a:spcAft>
                <a:spcPts val="0"/>
              </a:spcAft>
              <a:buSzPts val="1700"/>
              <a:buChar char="●"/>
            </a:pPr>
            <a:r>
              <a:rPr lang="en" sz="1700"/>
              <a:t>e</a:t>
            </a:r>
            <a:r>
              <a:rPr lang="en" sz="1700"/>
              <a:t>.g. Stock Market Prediction</a:t>
            </a:r>
            <a:endParaRPr sz="1700"/>
          </a:p>
          <a:p>
            <a:pPr indent="0" lvl="0" marL="457200" rtl="0" algn="l">
              <a:spcBef>
                <a:spcPts val="1600"/>
              </a:spcBef>
              <a:spcAft>
                <a:spcPts val="0"/>
              </a:spcAft>
              <a:buNone/>
            </a:pPr>
            <a:r>
              <a:rPr lang="en" sz="1700"/>
              <a:t>In stock market prediction, we are given a time series of stock market prices for the last n days, and we are interested in finding the price for next day.</a:t>
            </a:r>
            <a:endParaRPr sz="1700"/>
          </a:p>
          <a:p>
            <a:pPr indent="-336550" lvl="0" marL="457200" rtl="0" algn="l">
              <a:lnSpc>
                <a:spcPct val="100000"/>
              </a:lnSpc>
              <a:spcBef>
                <a:spcPts val="1600"/>
              </a:spcBef>
              <a:spcAft>
                <a:spcPts val="0"/>
              </a:spcAft>
              <a:buSzPts val="1700"/>
              <a:buChar char="●"/>
            </a:pPr>
            <a:r>
              <a:rPr lang="en" sz="1700"/>
              <a:t>As observed from the example, the sequence/order</a:t>
            </a:r>
            <a:endParaRPr sz="1700"/>
          </a:p>
          <a:p>
            <a:pPr indent="0" lvl="0" marL="0" rtl="0" algn="l">
              <a:lnSpc>
                <a:spcPct val="100000"/>
              </a:lnSpc>
              <a:spcBef>
                <a:spcPts val="1600"/>
              </a:spcBef>
              <a:spcAft>
                <a:spcPts val="1600"/>
              </a:spcAft>
              <a:buNone/>
            </a:pPr>
            <a:r>
              <a:rPr lang="en" sz="1700"/>
              <a:t>  of the data is extremely important. </a:t>
            </a:r>
            <a:endParaRPr sz="1700"/>
          </a:p>
        </p:txBody>
      </p:sp>
      <p:pic>
        <p:nvPicPr>
          <p:cNvPr id="67" name="Google Shape;67;p14"/>
          <p:cNvPicPr preferRelativeResize="0"/>
          <p:nvPr/>
        </p:nvPicPr>
        <p:blipFill>
          <a:blip r:embed="rId3">
            <a:alphaModFix/>
          </a:blip>
          <a:stretch>
            <a:fillRect/>
          </a:stretch>
        </p:blipFill>
        <p:spPr>
          <a:xfrm>
            <a:off x="6034875" y="3284100"/>
            <a:ext cx="2650825" cy="182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Long Short Term Memory Cells</a:t>
            </a:r>
            <a:endParaRPr/>
          </a:p>
        </p:txBody>
      </p:sp>
      <p:sp>
        <p:nvSpPr>
          <p:cNvPr id="194" name="Google Shape;194;p3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 LSTM Cells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311700" y="851475"/>
            <a:ext cx="3999900" cy="410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advantage of using LSTM is that it solves the problem of vanishing gradient.</a:t>
            </a:r>
            <a:endParaRPr/>
          </a:p>
          <a:p>
            <a:pPr indent="-317500" lvl="0" marL="457200" rtl="0" algn="l">
              <a:spcBef>
                <a:spcPts val="0"/>
              </a:spcBef>
              <a:spcAft>
                <a:spcPts val="0"/>
              </a:spcAft>
              <a:buSzPts val="1400"/>
              <a:buChar char="●"/>
            </a:pPr>
            <a:r>
              <a:rPr lang="en"/>
              <a:t>A RNN cell tries to encode all the past data it has seen in the hidden state where the LSTM cell has a separate cell state where only the essential details from the past are chosen and essential details of the current input is stored. The definition of “essential data” is learned by the cell. For accomplishing this task we create three gates which we will see next</a:t>
            </a:r>
            <a:endParaRPr/>
          </a:p>
          <a:p>
            <a:pPr indent="-317500" lvl="0" marL="457200" rtl="0" algn="l">
              <a:spcBef>
                <a:spcPts val="0"/>
              </a:spcBef>
              <a:spcAft>
                <a:spcPts val="0"/>
              </a:spcAft>
              <a:buSzPts val="1400"/>
              <a:buChar char="●"/>
            </a:pPr>
            <a:r>
              <a:rPr lang="en"/>
              <a:t>RNNs in total take two input - user input and the previous hidden state</a:t>
            </a:r>
            <a:endParaRPr/>
          </a:p>
          <a:p>
            <a:pPr indent="-317500" lvl="0" marL="457200" rtl="0" algn="l">
              <a:spcBef>
                <a:spcPts val="0"/>
              </a:spcBef>
              <a:spcAft>
                <a:spcPts val="0"/>
              </a:spcAft>
              <a:buSzPts val="1400"/>
              <a:buChar char="●"/>
            </a:pPr>
            <a:r>
              <a:rPr lang="en"/>
              <a:t>LSTMs in total take three inputs - user input, previous cell state and previous hidden state</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200" name="Google Shape;200;p33"/>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use LSTM</a:t>
            </a:r>
            <a:endParaRPr/>
          </a:p>
        </p:txBody>
      </p:sp>
      <p:pic>
        <p:nvPicPr>
          <p:cNvPr id="201" name="Google Shape;201;p33"/>
          <p:cNvPicPr preferRelativeResize="0"/>
          <p:nvPr/>
        </p:nvPicPr>
        <p:blipFill rotWithShape="1">
          <a:blip r:embed="rId3">
            <a:alphaModFix/>
          </a:blip>
          <a:srcRect b="0" l="0" r="66699" t="0"/>
          <a:stretch/>
        </p:blipFill>
        <p:spPr>
          <a:xfrm>
            <a:off x="5715525" y="1152475"/>
            <a:ext cx="2222075" cy="1466850"/>
          </a:xfrm>
          <a:prstGeom prst="rect">
            <a:avLst/>
          </a:prstGeom>
          <a:noFill/>
          <a:ln>
            <a:noFill/>
          </a:ln>
        </p:spPr>
      </p:pic>
      <p:pic>
        <p:nvPicPr>
          <p:cNvPr id="202" name="Google Shape;202;p33"/>
          <p:cNvPicPr preferRelativeResize="0"/>
          <p:nvPr/>
        </p:nvPicPr>
        <p:blipFill rotWithShape="1">
          <a:blip r:embed="rId4">
            <a:alphaModFix/>
          </a:blip>
          <a:srcRect b="0" l="33296" r="33663" t="0"/>
          <a:stretch/>
        </p:blipFill>
        <p:spPr>
          <a:xfrm>
            <a:off x="5693400" y="2968800"/>
            <a:ext cx="2266324" cy="154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349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Moving on, Lets clear some things up</a:t>
            </a:r>
            <a:endParaRPr/>
          </a:p>
        </p:txBody>
      </p:sp>
      <p:sp>
        <p:nvSpPr>
          <p:cNvPr id="208" name="Google Shape;208;p34"/>
          <p:cNvSpPr txBox="1"/>
          <p:nvPr>
            <p:ph idx="1" type="body"/>
          </p:nvPr>
        </p:nvSpPr>
        <p:spPr>
          <a:xfrm>
            <a:off x="311700" y="1626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Output Hidden state at time step t : h</a:t>
            </a:r>
            <a:r>
              <a:rPr baseline="-25000" lang="en"/>
              <a:t>t      </a:t>
            </a:r>
            <a:endParaRPr/>
          </a:p>
          <a:p>
            <a:pPr indent="-342900" lvl="0" marL="457200" rtl="0" algn="l">
              <a:spcBef>
                <a:spcPts val="0"/>
              </a:spcBef>
              <a:spcAft>
                <a:spcPts val="0"/>
              </a:spcAft>
              <a:buSzPts val="1800"/>
              <a:buChar char="●"/>
            </a:pPr>
            <a:r>
              <a:rPr lang="en"/>
              <a:t>Output cell state at time step t : C</a:t>
            </a:r>
            <a:r>
              <a:rPr baseline="-25000" lang="en"/>
              <a:t>t</a:t>
            </a:r>
            <a:endParaRPr/>
          </a:p>
          <a:p>
            <a:pPr indent="-342900" lvl="0" marL="457200" rtl="0" algn="l">
              <a:spcBef>
                <a:spcPts val="0"/>
              </a:spcBef>
              <a:spcAft>
                <a:spcPts val="0"/>
              </a:spcAft>
              <a:buSzPts val="1800"/>
              <a:buChar char="●"/>
            </a:pPr>
            <a:r>
              <a:rPr lang="en"/>
              <a:t>Input by user at time step t : x</a:t>
            </a:r>
            <a:r>
              <a:rPr baseline="-25000" lang="en"/>
              <a:t>t</a:t>
            </a:r>
            <a:endParaRPr/>
          </a:p>
          <a:p>
            <a:pPr indent="-342900" lvl="0" marL="457200" rtl="0" algn="l">
              <a:spcBef>
                <a:spcPts val="0"/>
              </a:spcBef>
              <a:spcAft>
                <a:spcPts val="0"/>
              </a:spcAft>
              <a:buSzPts val="1800"/>
              <a:buChar char="●"/>
            </a:pPr>
            <a:r>
              <a:rPr lang="en"/>
              <a:t>Input hidden state at time step t : h</a:t>
            </a:r>
            <a:r>
              <a:rPr baseline="-25000" lang="en"/>
              <a:t>t-1</a:t>
            </a:r>
            <a:endParaRPr/>
          </a:p>
          <a:p>
            <a:pPr indent="-342900" lvl="0" marL="457200" rtl="0" algn="l">
              <a:spcBef>
                <a:spcPts val="0"/>
              </a:spcBef>
              <a:spcAft>
                <a:spcPts val="0"/>
              </a:spcAft>
              <a:buSzPts val="1800"/>
              <a:buChar char="●"/>
            </a:pPr>
            <a:r>
              <a:rPr lang="en"/>
              <a:t>Input cell state at time step t : C</a:t>
            </a:r>
            <a:r>
              <a:rPr baseline="-25000" lang="en"/>
              <a:t>t-1</a:t>
            </a:r>
            <a:endParaRPr/>
          </a:p>
          <a:p>
            <a:pPr indent="0" lvl="0" marL="457200" rtl="0" algn="l">
              <a:spcBef>
                <a:spcPts val="1600"/>
              </a:spcBef>
              <a:spcAft>
                <a:spcPts val="1600"/>
              </a:spcAft>
              <a:buNone/>
            </a:pPr>
            <a:r>
              <a:t/>
            </a:r>
            <a:endParaRPr/>
          </a:p>
        </p:txBody>
      </p:sp>
      <p:pic>
        <p:nvPicPr>
          <p:cNvPr id="209" name="Google Shape;209;p34"/>
          <p:cNvPicPr preferRelativeResize="0"/>
          <p:nvPr/>
        </p:nvPicPr>
        <p:blipFill rotWithShape="1">
          <a:blip r:embed="rId3">
            <a:alphaModFix/>
          </a:blip>
          <a:srcRect b="0" l="0" r="44252" t="0"/>
          <a:stretch/>
        </p:blipFill>
        <p:spPr>
          <a:xfrm>
            <a:off x="5091425" y="1320725"/>
            <a:ext cx="3257825" cy="250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Gates</a:t>
            </a:r>
            <a:endParaRPr/>
          </a:p>
        </p:txBody>
      </p:sp>
      <p:sp>
        <p:nvSpPr>
          <p:cNvPr id="215" name="Google Shape;215;p35"/>
          <p:cNvSpPr txBox="1"/>
          <p:nvPr>
            <p:ph idx="1" type="body"/>
          </p:nvPr>
        </p:nvSpPr>
        <p:spPr>
          <a:xfrm>
            <a:off x="621550" y="1152475"/>
            <a:ext cx="3999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Forget Gate</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Input Gate</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336550" lvl="0" marL="457200" rtl="0" algn="l">
              <a:spcBef>
                <a:spcPts val="1600"/>
              </a:spcBef>
              <a:spcAft>
                <a:spcPts val="0"/>
              </a:spcAft>
              <a:buSzPts val="1700"/>
              <a:buChar char="●"/>
            </a:pPr>
            <a:r>
              <a:rPr lang="en" sz="1700"/>
              <a:t>Output Gate</a:t>
            </a:r>
            <a:endParaRPr sz="1700"/>
          </a:p>
        </p:txBody>
      </p:sp>
      <p:pic>
        <p:nvPicPr>
          <p:cNvPr id="216" name="Google Shape;216;p35"/>
          <p:cNvPicPr preferRelativeResize="0"/>
          <p:nvPr/>
        </p:nvPicPr>
        <p:blipFill>
          <a:blip r:embed="rId3">
            <a:alphaModFix/>
          </a:blip>
          <a:stretch>
            <a:fillRect/>
          </a:stretch>
        </p:blipFill>
        <p:spPr>
          <a:xfrm>
            <a:off x="3196900" y="1152475"/>
            <a:ext cx="5754350" cy="3560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Forget Gate</a:t>
            </a:r>
            <a:endParaRPr/>
          </a:p>
        </p:txBody>
      </p:sp>
      <p:sp>
        <p:nvSpPr>
          <p:cNvPr id="222" name="Google Shape;222;p36"/>
          <p:cNvSpPr txBox="1"/>
          <p:nvPr>
            <p:ph idx="1" type="body"/>
          </p:nvPr>
        </p:nvSpPr>
        <p:spPr>
          <a:xfrm>
            <a:off x="90375"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As the name suggests it “forgets” some parts of the long term memory or the cell state</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The decision on what to forget made based on the current input and the output of the previous time step using an internal neural network</a:t>
            </a:r>
            <a:endParaRPr sz="1600"/>
          </a:p>
        </p:txBody>
      </p:sp>
      <p:pic>
        <p:nvPicPr>
          <p:cNvPr id="223" name="Google Shape;223;p36"/>
          <p:cNvPicPr preferRelativeResize="0"/>
          <p:nvPr/>
        </p:nvPicPr>
        <p:blipFill rotWithShape="1">
          <a:blip r:embed="rId3">
            <a:alphaModFix/>
          </a:blip>
          <a:srcRect b="0" l="0" r="67202" t="0"/>
          <a:stretch/>
        </p:blipFill>
        <p:spPr>
          <a:xfrm>
            <a:off x="3951700" y="1187475"/>
            <a:ext cx="1679749" cy="3346374"/>
          </a:xfrm>
          <a:prstGeom prst="rect">
            <a:avLst/>
          </a:prstGeom>
          <a:noFill/>
          <a:ln>
            <a:noFill/>
          </a:ln>
        </p:spPr>
      </p:pic>
      <p:pic>
        <p:nvPicPr>
          <p:cNvPr id="224" name="Google Shape;224;p36"/>
          <p:cNvPicPr preferRelativeResize="0"/>
          <p:nvPr/>
        </p:nvPicPr>
        <p:blipFill rotWithShape="1">
          <a:blip r:embed="rId4">
            <a:alphaModFix amt="15000"/>
          </a:blip>
          <a:srcRect b="0" l="32350" r="0" t="0"/>
          <a:stretch/>
        </p:blipFill>
        <p:spPr>
          <a:xfrm>
            <a:off x="5631450" y="1187500"/>
            <a:ext cx="3512551" cy="334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Gate</a:t>
            </a:r>
            <a:endParaRPr/>
          </a:p>
        </p:txBody>
      </p:sp>
      <p:sp>
        <p:nvSpPr>
          <p:cNvPr id="230" name="Google Shape;230;p37"/>
          <p:cNvSpPr txBox="1"/>
          <p:nvPr>
            <p:ph idx="1" type="body"/>
          </p:nvPr>
        </p:nvSpPr>
        <p:spPr>
          <a:xfrm>
            <a:off x="99225"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chooses to remember only some parts of the current input and the output of the previous time step</a:t>
            </a:r>
            <a:endParaRPr/>
          </a:p>
          <a:p>
            <a:pPr indent="-317500" lvl="0" marL="457200" rtl="0" algn="l">
              <a:spcBef>
                <a:spcPts val="0"/>
              </a:spcBef>
              <a:spcAft>
                <a:spcPts val="0"/>
              </a:spcAft>
              <a:buSzPts val="1400"/>
              <a:buChar char="●"/>
            </a:pPr>
            <a:r>
              <a:rPr lang="en"/>
              <a:t>This decision is again made based on the current input and the output of the previous time step using an internal neural network</a:t>
            </a:r>
            <a:endParaRPr/>
          </a:p>
          <a:p>
            <a:pPr indent="-317500" lvl="0" marL="457200" rtl="0" algn="l">
              <a:spcBef>
                <a:spcPts val="0"/>
              </a:spcBef>
              <a:spcAft>
                <a:spcPts val="0"/>
              </a:spcAft>
              <a:buSzPts val="1400"/>
              <a:buChar char="●"/>
            </a:pPr>
            <a:r>
              <a:rPr lang="en"/>
              <a:t>After the essential parts of the current input is extracted, this is added to the cell state after the cell state goes through the forget gate</a:t>
            </a:r>
            <a:endParaRPr/>
          </a:p>
        </p:txBody>
      </p:sp>
      <p:pic>
        <p:nvPicPr>
          <p:cNvPr id="231" name="Google Shape;231;p37"/>
          <p:cNvPicPr preferRelativeResize="0"/>
          <p:nvPr/>
        </p:nvPicPr>
        <p:blipFill rotWithShape="1">
          <a:blip r:embed="rId3">
            <a:alphaModFix amt="30000"/>
          </a:blip>
          <a:srcRect b="0" l="60148" r="0" t="0"/>
          <a:stretch/>
        </p:blipFill>
        <p:spPr>
          <a:xfrm>
            <a:off x="6994774" y="1207075"/>
            <a:ext cx="1981125" cy="3361799"/>
          </a:xfrm>
          <a:prstGeom prst="rect">
            <a:avLst/>
          </a:prstGeom>
          <a:noFill/>
          <a:ln>
            <a:noFill/>
          </a:ln>
        </p:spPr>
      </p:pic>
      <p:pic>
        <p:nvPicPr>
          <p:cNvPr id="232" name="Google Shape;232;p37"/>
          <p:cNvPicPr preferRelativeResize="0"/>
          <p:nvPr/>
        </p:nvPicPr>
        <p:blipFill rotWithShape="1">
          <a:blip r:embed="rId4">
            <a:alphaModFix/>
          </a:blip>
          <a:srcRect b="0" l="33279" r="39314" t="0"/>
          <a:stretch/>
        </p:blipFill>
        <p:spPr>
          <a:xfrm>
            <a:off x="5613725" y="1207075"/>
            <a:ext cx="1381050" cy="3361799"/>
          </a:xfrm>
          <a:prstGeom prst="rect">
            <a:avLst/>
          </a:prstGeom>
          <a:noFill/>
          <a:ln>
            <a:noFill/>
          </a:ln>
        </p:spPr>
      </p:pic>
      <p:pic>
        <p:nvPicPr>
          <p:cNvPr id="233" name="Google Shape;233;p37"/>
          <p:cNvPicPr preferRelativeResize="0"/>
          <p:nvPr/>
        </p:nvPicPr>
        <p:blipFill rotWithShape="1">
          <a:blip r:embed="rId5">
            <a:alphaModFix amt="26000"/>
          </a:blip>
          <a:srcRect b="0" l="0" r="67632" t="0"/>
          <a:stretch/>
        </p:blipFill>
        <p:spPr>
          <a:xfrm>
            <a:off x="4004625" y="1207075"/>
            <a:ext cx="1609099" cy="33617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 Gate</a:t>
            </a:r>
            <a:endParaRPr/>
          </a:p>
        </p:txBody>
      </p:sp>
      <p:sp>
        <p:nvSpPr>
          <p:cNvPr id="239" name="Google Shape;239;p38"/>
          <p:cNvSpPr txBox="1"/>
          <p:nvPr>
            <p:ph idx="1" type="body"/>
          </p:nvPr>
        </p:nvSpPr>
        <p:spPr>
          <a:xfrm>
            <a:off x="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After saving all the relevant details in the cell state, this value is used to output the final hidden state of the current time step. The output gate decides how much of the information is to be used</a:t>
            </a:r>
            <a:endParaRPr/>
          </a:p>
          <a:p>
            <a:pPr indent="-317500" lvl="0" marL="457200" rtl="0" algn="l">
              <a:spcBef>
                <a:spcPts val="0"/>
              </a:spcBef>
              <a:spcAft>
                <a:spcPts val="0"/>
              </a:spcAft>
              <a:buSzPts val="1400"/>
              <a:buChar char="●"/>
            </a:pPr>
            <a:r>
              <a:rPr lang="en"/>
              <a:t>This decision is (as you would have guessed) is made using the current input and the output of the previous timestep using an internal neural network</a:t>
            </a:r>
            <a:endParaRPr/>
          </a:p>
        </p:txBody>
      </p:sp>
      <p:pic>
        <p:nvPicPr>
          <p:cNvPr id="240" name="Google Shape;240;p38"/>
          <p:cNvPicPr preferRelativeResize="0"/>
          <p:nvPr/>
        </p:nvPicPr>
        <p:blipFill rotWithShape="1">
          <a:blip r:embed="rId3">
            <a:alphaModFix amt="22000"/>
          </a:blip>
          <a:srcRect b="0" l="0" r="38871" t="0"/>
          <a:stretch/>
        </p:blipFill>
        <p:spPr>
          <a:xfrm>
            <a:off x="3999900" y="1185775"/>
            <a:ext cx="3092251" cy="3349825"/>
          </a:xfrm>
          <a:prstGeom prst="rect">
            <a:avLst/>
          </a:prstGeom>
          <a:noFill/>
          <a:ln>
            <a:noFill/>
          </a:ln>
        </p:spPr>
      </p:pic>
      <p:pic>
        <p:nvPicPr>
          <p:cNvPr id="241" name="Google Shape;241;p38"/>
          <p:cNvPicPr preferRelativeResize="0"/>
          <p:nvPr/>
        </p:nvPicPr>
        <p:blipFill rotWithShape="1">
          <a:blip r:embed="rId4">
            <a:alphaModFix/>
          </a:blip>
          <a:srcRect b="0" l="61130" r="0" t="0"/>
          <a:stretch/>
        </p:blipFill>
        <p:spPr>
          <a:xfrm>
            <a:off x="7092151" y="1185775"/>
            <a:ext cx="1966224" cy="334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math</a:t>
            </a:r>
            <a:endParaRPr/>
          </a:p>
        </p:txBody>
      </p:sp>
      <p:sp>
        <p:nvSpPr>
          <p:cNvPr id="252" name="Google Shape;252;p40"/>
          <p:cNvSpPr txBox="1"/>
          <p:nvPr>
            <p:ph idx="1" type="body"/>
          </p:nvPr>
        </p:nvSpPr>
        <p:spPr>
          <a:xfrm>
            <a:off x="311700" y="1152475"/>
            <a:ext cx="4168800" cy="341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a:t>
            </a:r>
            <a:endParaRPr/>
          </a:p>
          <a:p>
            <a:pPr indent="-330200" lvl="0" marL="457200" rtl="0" algn="l">
              <a:spcBef>
                <a:spcPts val="1600"/>
              </a:spcBef>
              <a:spcAft>
                <a:spcPts val="0"/>
              </a:spcAft>
              <a:buSzPts val="1600"/>
              <a:buChar char="●"/>
            </a:pPr>
            <a:r>
              <a:rPr lang="en" sz="1600"/>
              <a:t>f</a:t>
            </a:r>
            <a:r>
              <a:rPr baseline="-25000" lang="en" sz="1600"/>
              <a:t>t</a:t>
            </a:r>
            <a:r>
              <a:rPr lang="en" sz="1600"/>
              <a:t>: value of forget gate at time step t</a:t>
            </a:r>
            <a:endParaRPr sz="1600"/>
          </a:p>
          <a:p>
            <a:pPr indent="-330200" lvl="0" marL="457200" rtl="0" algn="l">
              <a:spcBef>
                <a:spcPts val="0"/>
              </a:spcBef>
              <a:spcAft>
                <a:spcPts val="0"/>
              </a:spcAft>
              <a:buSzPts val="1600"/>
              <a:buChar char="●"/>
            </a:pPr>
            <a:r>
              <a:rPr lang="en" sz="1600"/>
              <a:t>C-dash</a:t>
            </a:r>
            <a:r>
              <a:rPr baseline="-25000" lang="en" sz="1600"/>
              <a:t>t</a:t>
            </a:r>
            <a:r>
              <a:rPr lang="en" sz="1600"/>
              <a:t>: value of activation at time step t</a:t>
            </a:r>
            <a:endParaRPr sz="1600"/>
          </a:p>
          <a:p>
            <a:pPr indent="-330200" lvl="0" marL="457200" rtl="0" algn="l">
              <a:spcBef>
                <a:spcPts val="0"/>
              </a:spcBef>
              <a:spcAft>
                <a:spcPts val="0"/>
              </a:spcAft>
              <a:buSzPts val="1600"/>
              <a:buChar char="●"/>
            </a:pPr>
            <a:r>
              <a:rPr lang="en" sz="1600"/>
              <a:t>I</a:t>
            </a:r>
            <a:r>
              <a:rPr baseline="-25000" lang="en" sz="1600"/>
              <a:t>t</a:t>
            </a:r>
            <a:r>
              <a:rPr lang="en" sz="1600"/>
              <a:t> : value of input gate at time step t</a:t>
            </a:r>
            <a:endParaRPr sz="1600"/>
          </a:p>
          <a:p>
            <a:pPr indent="-330200" lvl="0" marL="457200" rtl="0" algn="l">
              <a:spcBef>
                <a:spcPts val="0"/>
              </a:spcBef>
              <a:spcAft>
                <a:spcPts val="0"/>
              </a:spcAft>
              <a:buSzPts val="1600"/>
              <a:buChar char="●"/>
            </a:pPr>
            <a:r>
              <a:rPr lang="en" sz="1600"/>
              <a:t>O</a:t>
            </a:r>
            <a:r>
              <a:rPr baseline="-25000" lang="en" sz="1600"/>
              <a:t>t </a:t>
            </a:r>
            <a:r>
              <a:rPr lang="en" sz="1600"/>
              <a:t>: value of the output gate at time step t</a:t>
            </a:r>
            <a:endParaRPr sz="1600"/>
          </a:p>
        </p:txBody>
      </p:sp>
      <p:pic>
        <p:nvPicPr>
          <p:cNvPr id="253" name="Google Shape;253;p40"/>
          <p:cNvPicPr preferRelativeResize="0"/>
          <p:nvPr/>
        </p:nvPicPr>
        <p:blipFill>
          <a:blip r:embed="rId3">
            <a:alphaModFix/>
          </a:blip>
          <a:stretch>
            <a:fillRect/>
          </a:stretch>
        </p:blipFill>
        <p:spPr>
          <a:xfrm>
            <a:off x="4662325" y="1269050"/>
            <a:ext cx="4109025" cy="2903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Applications of LSTMs</a:t>
            </a:r>
            <a:endParaRPr/>
          </a:p>
        </p:txBody>
      </p:sp>
      <p:sp>
        <p:nvSpPr>
          <p:cNvPr id="259" name="Google Shape;25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Short term Traffic Forecasting - How many people will pass through a junction at a given time? Will they all be in a bus? Or will they all have their own cars? Or is it some combination of both and if it is then how exactly is it distributed?</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Human Action Recognition - Recognising what a human is doing by feeding it a sequence of frames (fancy name for a video :P). An extended application of this could be to convert sign language to speech.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 in RNN...</a:t>
            </a:r>
            <a:endParaRPr/>
          </a:p>
        </p:txBody>
      </p:sp>
      <p:sp>
        <p:nvSpPr>
          <p:cNvPr id="73" name="Google Shape;73;p15"/>
          <p:cNvSpPr txBox="1"/>
          <p:nvPr>
            <p:ph idx="1" type="body"/>
          </p:nvPr>
        </p:nvSpPr>
        <p:spPr>
          <a:xfrm>
            <a:off x="311700" y="1152475"/>
            <a:ext cx="8520600" cy="369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RNN stands for ‘Recurrent Neural Network’.</a:t>
            </a:r>
            <a:endParaRPr/>
          </a:p>
          <a:p>
            <a:pPr indent="-342900" lvl="0" marL="457200" rtl="0" algn="l">
              <a:spcBef>
                <a:spcPts val="0"/>
              </a:spcBef>
              <a:spcAft>
                <a:spcPts val="0"/>
              </a:spcAft>
              <a:buSzPts val="1800"/>
              <a:buChar char="●"/>
            </a:pPr>
            <a:r>
              <a:rPr lang="en"/>
              <a:t>The extra ‘R’ gives these nets the ability to deal with Sequential Data which is not possible with simple Feed-Forward Neural Networks we saw earlier. </a:t>
            </a:r>
            <a:endParaRPr/>
          </a:p>
          <a:p>
            <a:pPr indent="-342900" lvl="0" marL="457200" rtl="0" algn="l">
              <a:spcBef>
                <a:spcPts val="0"/>
              </a:spcBef>
              <a:spcAft>
                <a:spcPts val="0"/>
              </a:spcAft>
              <a:buSzPts val="1800"/>
              <a:buChar char="●"/>
            </a:pPr>
            <a:r>
              <a:rPr lang="en"/>
              <a:t>Applications of RNN in which sequential data is important:</a:t>
            </a:r>
            <a:endParaRPr/>
          </a:p>
        </p:txBody>
      </p:sp>
      <p:pic>
        <p:nvPicPr>
          <p:cNvPr id="74" name="Google Shape;74;p15"/>
          <p:cNvPicPr preferRelativeResize="0"/>
          <p:nvPr/>
        </p:nvPicPr>
        <p:blipFill>
          <a:blip r:embed="rId3">
            <a:alphaModFix/>
          </a:blip>
          <a:stretch>
            <a:fillRect/>
          </a:stretch>
        </p:blipFill>
        <p:spPr>
          <a:xfrm>
            <a:off x="620800" y="2596700"/>
            <a:ext cx="2172674" cy="1626726"/>
          </a:xfrm>
          <a:prstGeom prst="rect">
            <a:avLst/>
          </a:prstGeom>
          <a:noFill/>
          <a:ln>
            <a:noFill/>
          </a:ln>
        </p:spPr>
      </p:pic>
      <p:sp>
        <p:nvSpPr>
          <p:cNvPr id="75" name="Google Shape;75;p15"/>
          <p:cNvSpPr txBox="1"/>
          <p:nvPr/>
        </p:nvSpPr>
        <p:spPr>
          <a:xfrm>
            <a:off x="570975" y="4278850"/>
            <a:ext cx="21171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Speech Recognition</a:t>
            </a:r>
            <a:endParaRPr>
              <a:solidFill>
                <a:schemeClr val="dk1"/>
              </a:solidFill>
              <a:latin typeface="Average"/>
              <a:ea typeface="Average"/>
              <a:cs typeface="Average"/>
              <a:sym typeface="Average"/>
            </a:endParaRPr>
          </a:p>
        </p:txBody>
      </p:sp>
      <p:pic>
        <p:nvPicPr>
          <p:cNvPr id="76" name="Google Shape;76;p15"/>
          <p:cNvPicPr preferRelativeResize="0"/>
          <p:nvPr/>
        </p:nvPicPr>
        <p:blipFill>
          <a:blip r:embed="rId4">
            <a:alphaModFix/>
          </a:blip>
          <a:stretch>
            <a:fillRect/>
          </a:stretch>
        </p:blipFill>
        <p:spPr>
          <a:xfrm>
            <a:off x="5844275" y="2589775"/>
            <a:ext cx="2631501" cy="1626725"/>
          </a:xfrm>
          <a:prstGeom prst="rect">
            <a:avLst/>
          </a:prstGeom>
          <a:noFill/>
          <a:ln>
            <a:noFill/>
          </a:ln>
        </p:spPr>
      </p:pic>
      <p:sp>
        <p:nvSpPr>
          <p:cNvPr id="77" name="Google Shape;77;p15"/>
          <p:cNvSpPr txBox="1"/>
          <p:nvPr/>
        </p:nvSpPr>
        <p:spPr>
          <a:xfrm>
            <a:off x="5717400" y="4216500"/>
            <a:ext cx="3114900" cy="4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DNA Sequence Classification</a:t>
            </a:r>
            <a:endParaRPr>
              <a:solidFill>
                <a:schemeClr val="dk1"/>
              </a:solidFill>
              <a:latin typeface="Average"/>
              <a:ea typeface="Average"/>
              <a:cs typeface="Average"/>
              <a:sym typeface="Average"/>
            </a:endParaRPr>
          </a:p>
        </p:txBody>
      </p:sp>
      <p:pic>
        <p:nvPicPr>
          <p:cNvPr id="78" name="Google Shape;78;p15"/>
          <p:cNvPicPr preferRelativeResize="0"/>
          <p:nvPr/>
        </p:nvPicPr>
        <p:blipFill>
          <a:blip r:embed="rId5">
            <a:alphaModFix/>
          </a:blip>
          <a:stretch>
            <a:fillRect/>
          </a:stretch>
        </p:blipFill>
        <p:spPr>
          <a:xfrm>
            <a:off x="3039500" y="2596700"/>
            <a:ext cx="2500900" cy="1682150"/>
          </a:xfrm>
          <a:prstGeom prst="rect">
            <a:avLst/>
          </a:prstGeom>
          <a:noFill/>
          <a:ln>
            <a:noFill/>
          </a:ln>
        </p:spPr>
      </p:pic>
      <p:sp>
        <p:nvSpPr>
          <p:cNvPr id="79" name="Google Shape;79;p15"/>
          <p:cNvSpPr txBox="1"/>
          <p:nvPr/>
        </p:nvSpPr>
        <p:spPr>
          <a:xfrm>
            <a:off x="2981900" y="4633575"/>
            <a:ext cx="2815500" cy="1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80" name="Google Shape;80;p15"/>
          <p:cNvSpPr txBox="1"/>
          <p:nvPr/>
        </p:nvSpPr>
        <p:spPr>
          <a:xfrm>
            <a:off x="3076150" y="4249800"/>
            <a:ext cx="24276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Text Translation</a:t>
            </a:r>
            <a:endParaRPr>
              <a:solidFill>
                <a:schemeClr val="dk1"/>
              </a:solidFill>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That’s all for now!!!</a:t>
            </a:r>
            <a:endParaRPr/>
          </a:p>
          <a:p>
            <a:pPr indent="0" lvl="0" marL="0" rtl="0" algn="ctr">
              <a:spcBef>
                <a:spcPts val="0"/>
              </a:spcBef>
              <a:spcAft>
                <a:spcPts val="0"/>
              </a:spcAft>
              <a:buNone/>
            </a:pPr>
            <a:r>
              <a:rPr lang="en"/>
              <a:t>See you guys in the next session!!!</a:t>
            </a:r>
            <a:endParaRPr/>
          </a:p>
        </p:txBody>
      </p:sp>
      <p:sp>
        <p:nvSpPr>
          <p:cNvPr id="265" name="Google Shape;265;p4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any doubts or queries feel free to reach out to any of the club coordinators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Data and RNN</a:t>
            </a:r>
            <a:endParaRPr/>
          </a:p>
        </p:txBody>
      </p:sp>
      <p:sp>
        <p:nvSpPr>
          <p:cNvPr id="86" name="Google Shape;86;p16"/>
          <p:cNvSpPr txBox="1"/>
          <p:nvPr>
            <p:ph idx="1" type="body"/>
          </p:nvPr>
        </p:nvSpPr>
        <p:spPr>
          <a:xfrm>
            <a:off x="311700" y="1802975"/>
            <a:ext cx="8520600" cy="215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RNN is a type of neural network, which is specifically used for dealing with sequential data, i.e. , where the order of data is equally important as the other features.</a:t>
            </a:r>
            <a:endParaRPr/>
          </a:p>
          <a:p>
            <a:pPr indent="-342900" lvl="0" marL="457200" rtl="0" algn="l">
              <a:spcBef>
                <a:spcPts val="0"/>
              </a:spcBef>
              <a:spcAft>
                <a:spcPts val="0"/>
              </a:spcAft>
              <a:buSzPts val="1800"/>
              <a:buChar char="●"/>
            </a:pPr>
            <a:r>
              <a:rPr lang="en"/>
              <a:t>The output at a certain time, depends not only on the input at that time, but also on the outputs at the previous time instants.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it different from Feed-Forward Network?</a:t>
            </a:r>
            <a:endParaRPr/>
          </a:p>
        </p:txBody>
      </p:sp>
      <p:sp>
        <p:nvSpPr>
          <p:cNvPr id="92" name="Google Shape;9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Feed-forward neural networks do not re-use the output from any of the input they receive and are bad at predicting what’s coming next</a:t>
            </a:r>
            <a:endParaRPr/>
          </a:p>
          <a:p>
            <a:pPr indent="-342900" lvl="0" marL="457200" rtl="0" algn="l">
              <a:spcBef>
                <a:spcPts val="0"/>
              </a:spcBef>
              <a:spcAft>
                <a:spcPts val="0"/>
              </a:spcAft>
              <a:buSzPts val="1800"/>
              <a:buChar char="●"/>
            </a:pPr>
            <a:r>
              <a:rPr lang="en"/>
              <a:t>On the other hand, in RNNs, when it makes a decision, it considers the current input and also what it has learned from the inputs it received previously. </a:t>
            </a:r>
            <a:endParaRPr/>
          </a:p>
        </p:txBody>
      </p:sp>
      <p:pic>
        <p:nvPicPr>
          <p:cNvPr id="93" name="Google Shape;93;p17"/>
          <p:cNvPicPr preferRelativeResize="0"/>
          <p:nvPr/>
        </p:nvPicPr>
        <p:blipFill>
          <a:blip r:embed="rId3">
            <a:alphaModFix/>
          </a:blip>
          <a:stretch>
            <a:fillRect/>
          </a:stretch>
        </p:blipFill>
        <p:spPr>
          <a:xfrm>
            <a:off x="2781350" y="2786775"/>
            <a:ext cx="3904724" cy="215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RNN cell</a:t>
            </a:r>
            <a:endParaRPr/>
          </a:p>
        </p:txBody>
      </p:sp>
      <p:sp>
        <p:nvSpPr>
          <p:cNvPr id="99" name="Google Shape;99;p18"/>
          <p:cNvSpPr txBox="1"/>
          <p:nvPr>
            <p:ph idx="1" type="body"/>
          </p:nvPr>
        </p:nvSpPr>
        <p:spPr>
          <a:xfrm>
            <a:off x="238125" y="1131450"/>
            <a:ext cx="6049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RNN Cell has two inputs:</a:t>
            </a:r>
            <a:endParaRPr/>
          </a:p>
          <a:p>
            <a:pPr indent="-342900" lvl="0" marL="457200" rtl="0" algn="l">
              <a:spcBef>
                <a:spcPts val="1600"/>
              </a:spcBef>
              <a:spcAft>
                <a:spcPts val="0"/>
              </a:spcAft>
              <a:buSzPts val="1800"/>
              <a:buChar char="●"/>
            </a:pPr>
            <a:r>
              <a:rPr lang="en"/>
              <a:t>The input vector X from the current time-step</a:t>
            </a:r>
            <a:endParaRPr/>
          </a:p>
          <a:p>
            <a:pPr indent="-342900" lvl="0" marL="457200" rtl="0" algn="l">
              <a:spcBef>
                <a:spcPts val="0"/>
              </a:spcBef>
              <a:spcAft>
                <a:spcPts val="0"/>
              </a:spcAft>
              <a:buSzPts val="1800"/>
              <a:buChar char="●"/>
            </a:pPr>
            <a:r>
              <a:rPr lang="en"/>
              <a:t>The hidden state vector h, from the previous time step.</a:t>
            </a:r>
            <a:endParaRPr/>
          </a:p>
          <a:p>
            <a:pPr indent="0" lvl="0" marL="0" rtl="0" algn="l">
              <a:spcBef>
                <a:spcPts val="1600"/>
              </a:spcBef>
              <a:spcAft>
                <a:spcPts val="0"/>
              </a:spcAft>
              <a:buNone/>
            </a:pPr>
            <a:r>
              <a:rPr lang="en"/>
              <a:t>The computation in the cell is as follows:</a:t>
            </a:r>
            <a:endParaRPr/>
          </a:p>
          <a:p>
            <a:pPr indent="-342900" lvl="0" marL="457200" rtl="0" algn="l">
              <a:spcBef>
                <a:spcPts val="1600"/>
              </a:spcBef>
              <a:spcAft>
                <a:spcPts val="0"/>
              </a:spcAft>
              <a:buSzPts val="1800"/>
              <a:buChar char="●"/>
            </a:pPr>
            <a:r>
              <a:rPr lang="en"/>
              <a:t>Each of the inputs is multiplied with a corresponding weight and added along with a bias. </a:t>
            </a:r>
            <a:endParaRPr/>
          </a:p>
          <a:p>
            <a:pPr indent="-342900" lvl="0" marL="457200" rtl="0" algn="l">
              <a:spcBef>
                <a:spcPts val="0"/>
              </a:spcBef>
              <a:spcAft>
                <a:spcPts val="0"/>
              </a:spcAft>
              <a:buSzPts val="1800"/>
              <a:buChar char="●"/>
            </a:pPr>
            <a:r>
              <a:rPr lang="en"/>
              <a:t>This is then passed through an activation layer to give the output </a:t>
            </a:r>
            <a:r>
              <a:rPr lang="en"/>
              <a:t>for that time state as well as give the hidden state vector for the next time-step</a:t>
            </a:r>
            <a:endParaRPr/>
          </a:p>
        </p:txBody>
      </p:sp>
      <p:pic>
        <p:nvPicPr>
          <p:cNvPr id="100" name="Google Shape;100;p18"/>
          <p:cNvPicPr preferRelativeResize="0"/>
          <p:nvPr/>
        </p:nvPicPr>
        <p:blipFill>
          <a:blip r:embed="rId3">
            <a:alphaModFix/>
          </a:blip>
          <a:stretch>
            <a:fillRect/>
          </a:stretch>
        </p:blipFill>
        <p:spPr>
          <a:xfrm>
            <a:off x="6439725" y="1170125"/>
            <a:ext cx="2371864"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Explaining the technical terms </a:t>
            </a:r>
            <a:endParaRPr/>
          </a:p>
        </p:txBody>
      </p:sp>
      <p:sp>
        <p:nvSpPr>
          <p:cNvPr id="106" name="Google Shape;106;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Time-Step :</a:t>
            </a:r>
            <a:r>
              <a:rPr lang="en" sz="1600"/>
              <a:t> In an RNN, every time we provide an input, there is an occurence of the RNN cell. A time-step is just a given occurence of the RNN cell.</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b="1" lang="en" sz="1600"/>
              <a:t>Input Vector X</a:t>
            </a:r>
            <a:r>
              <a:rPr lang="en" sz="1600"/>
              <a:t> : This is the input that we are providing the RNN at a given time-step.</a:t>
            </a:r>
            <a:endParaRPr sz="16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07" name="Google Shape;107;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600"/>
              <a:t>Hidden State Vector h</a:t>
            </a:r>
            <a:r>
              <a:rPr lang="en" sz="1600"/>
              <a:t>: This is essentially a copy of the output that was created from the previous time-step.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1847550" y="1132050"/>
            <a:ext cx="5715000" cy="321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Unrolling the RNN Cell</a:t>
            </a:r>
            <a:endParaRPr/>
          </a:p>
        </p:txBody>
      </p:sp>
      <p:sp>
        <p:nvSpPr>
          <p:cNvPr id="118" name="Google Shape;118;p21"/>
          <p:cNvSpPr txBox="1"/>
          <p:nvPr>
            <p:ph idx="1" type="body"/>
          </p:nvPr>
        </p:nvSpPr>
        <p:spPr>
          <a:xfrm>
            <a:off x="311700" y="1152475"/>
            <a:ext cx="3947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Unrolling an RNN cell means showing all the different time-steps of that cell</a:t>
            </a:r>
            <a:endParaRPr/>
          </a:p>
          <a:p>
            <a:pPr indent="-342900" lvl="0" marL="457200" rtl="0" algn="l">
              <a:spcBef>
                <a:spcPts val="0"/>
              </a:spcBef>
              <a:spcAft>
                <a:spcPts val="0"/>
              </a:spcAft>
              <a:buSzPts val="1800"/>
              <a:buChar char="●"/>
            </a:pPr>
            <a:r>
              <a:rPr lang="en"/>
              <a:t>Every time-step outputs some value and the RNN uses this value for the next time-step</a:t>
            </a:r>
            <a:endParaRPr/>
          </a:p>
          <a:p>
            <a:pPr indent="-342900" lvl="0" marL="457200" rtl="0" algn="l">
              <a:spcBef>
                <a:spcPts val="0"/>
              </a:spcBef>
              <a:spcAft>
                <a:spcPts val="0"/>
              </a:spcAft>
              <a:buSzPts val="1800"/>
              <a:buChar char="●"/>
            </a:pPr>
            <a:r>
              <a:rPr lang="en"/>
              <a:t>Note that the input for the RNN is different for each time-step</a:t>
            </a:r>
            <a:endParaRPr/>
          </a:p>
          <a:p>
            <a:pPr indent="-342900" lvl="0" marL="457200" rtl="0" algn="l">
              <a:spcBef>
                <a:spcPts val="0"/>
              </a:spcBef>
              <a:spcAft>
                <a:spcPts val="0"/>
              </a:spcAft>
              <a:buSzPts val="1800"/>
              <a:buChar char="●"/>
            </a:pPr>
            <a:r>
              <a:rPr lang="en"/>
              <a:t>Also note that this is the same RNN unit, just shown at different time-steps</a:t>
            </a:r>
            <a:endParaRPr/>
          </a:p>
        </p:txBody>
      </p:sp>
      <p:pic>
        <p:nvPicPr>
          <p:cNvPr id="119" name="Google Shape;119;p21"/>
          <p:cNvPicPr preferRelativeResize="0"/>
          <p:nvPr/>
        </p:nvPicPr>
        <p:blipFill>
          <a:blip r:embed="rId3">
            <a:alphaModFix/>
          </a:blip>
          <a:stretch>
            <a:fillRect/>
          </a:stretch>
        </p:blipFill>
        <p:spPr>
          <a:xfrm>
            <a:off x="4390175" y="1017725"/>
            <a:ext cx="4580399" cy="379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